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73" r:id="rId3"/>
    <p:sldId id="261" r:id="rId4"/>
    <p:sldId id="308" r:id="rId5"/>
    <p:sldId id="260" r:id="rId6"/>
    <p:sldId id="271" r:id="rId7"/>
    <p:sldId id="307" r:id="rId8"/>
    <p:sldId id="286" r:id="rId9"/>
    <p:sldId id="287" r:id="rId10"/>
    <p:sldId id="288" r:id="rId11"/>
    <p:sldId id="289" r:id="rId12"/>
    <p:sldId id="290" r:id="rId13"/>
    <p:sldId id="291" r:id="rId14"/>
    <p:sldId id="264" r:id="rId15"/>
    <p:sldId id="292" r:id="rId16"/>
    <p:sldId id="293" r:id="rId17"/>
    <p:sldId id="294" r:id="rId18"/>
    <p:sldId id="295" r:id="rId19"/>
    <p:sldId id="26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270" r:id="rId28"/>
    <p:sldId id="304" r:id="rId29"/>
    <p:sldId id="305" r:id="rId30"/>
    <p:sldId id="275" r:id="rId31"/>
    <p:sldId id="310" r:id="rId32"/>
    <p:sldId id="281" r:id="rId33"/>
  </p:sldIdLst>
  <p:sldSz cx="9144000" cy="5143500" type="screen16x9"/>
  <p:notesSz cx="6858000" cy="9144000"/>
  <p:embeddedFontLst>
    <p:embeddedFont>
      <p:font typeface="Arvo" panose="02000000000000000000" pitchFamily="2" charset="0"/>
      <p:regular r:id="rId35"/>
      <p:bold r:id="rId36"/>
      <p:italic r:id="rId37"/>
      <p:boldItalic r:id="rId38"/>
    </p:embeddedFont>
    <p:embeddedFont>
      <p:font typeface="Merriweather" pitchFamily="2" charset="0"/>
      <p:regular r:id="rId39"/>
      <p:bold r:id="rId40"/>
      <p:italic r:id="rId41"/>
      <p:boldItalic r:id="rId42"/>
    </p:embeddedFont>
    <p:embeddedFont>
      <p:font typeface="Muli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66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B13E7F-FA50-4218-951A-BF39FC709A39}">
  <a:tblStyle styleId="{4EB13E7F-FA50-4218-951A-BF39FC709A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0928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440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028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225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419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85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2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313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511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392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56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02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993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45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996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540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522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182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587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793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207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01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798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011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8738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65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38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21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81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039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270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3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Shape 16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Shape 67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Shape 78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316724"/>
            <a:ext cx="479648" cy="479648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1" name="Shape 91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Shape 146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47" name="Shape 147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Shape 199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0" name="Shape 20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Shape 209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Shape 217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18" name="Shape 21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6" r:id="rId5"/>
    <p:sldLayoutId id="2147483657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write.by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hoealliance.ru/gde-kupit-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7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1879250" y="1021606"/>
            <a:ext cx="5372887" cy="30648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b="1" dirty="0"/>
              <a:t>Какая статья (не) сработает</a:t>
            </a:r>
            <a:endParaRPr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10787" y="583533"/>
            <a:ext cx="3373822" cy="2285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ru-RU" sz="3600" u="sng" dirty="0"/>
              <a:t>Не интригует</a:t>
            </a:r>
            <a:endParaRPr lang="ru-RU" sz="2800" u="sng" dirty="0"/>
          </a:p>
          <a:p>
            <a:pPr marL="127000" indent="0" algn="ctr"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None/>
            </a:pPr>
            <a:r>
              <a:rPr lang="ru-RU" sz="2400" b="1" dirty="0">
                <a:latin typeface="Merriweather" charset="-52"/>
              </a:rPr>
              <a:t>Беговые дорожки для дома: долой спортзалы</a:t>
            </a:r>
          </a:p>
          <a:p>
            <a:pPr marL="127000" indent="0" algn="ctr"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sp>
        <p:nvSpPr>
          <p:cNvPr id="9" name="Shape 292"/>
          <p:cNvSpPr txBox="1">
            <a:spLocks/>
          </p:cNvSpPr>
          <p:nvPr/>
        </p:nvSpPr>
        <p:spPr>
          <a:xfrm>
            <a:off x="3484609" y="583533"/>
            <a:ext cx="3373822" cy="228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buFont typeface="Muli"/>
              <a:buNone/>
            </a:pPr>
            <a:r>
              <a:rPr lang="ru-RU" sz="3600" u="sng" dirty="0"/>
              <a:t>Интригует</a:t>
            </a:r>
            <a:endParaRPr lang="ru-RU" sz="2800" u="sng" dirty="0"/>
          </a:p>
          <a:p>
            <a:pPr marL="127000" indent="0" algn="ctr">
              <a:buFont typeface="Muli"/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Font typeface="Muli"/>
              <a:buNone/>
            </a:pPr>
            <a:r>
              <a:rPr lang="ru-RU" sz="2000" b="1" dirty="0">
                <a:latin typeface="Merriweather" charset="-52"/>
              </a:rPr>
              <a:t>Самое время сделать </a:t>
            </a:r>
            <a:r>
              <a:rPr lang="ru-RU" sz="2000" b="1" dirty="0" err="1">
                <a:latin typeface="Merriweather" charset="-52"/>
              </a:rPr>
              <a:t>тренажерку</a:t>
            </a:r>
            <a:r>
              <a:rPr lang="ru-RU" sz="2000" b="1" dirty="0">
                <a:latin typeface="Merriweather" charset="-52"/>
              </a:rPr>
              <a:t> прямо в своей квартире со скидкой 30%</a:t>
            </a:r>
          </a:p>
          <a:p>
            <a:pPr marL="127000" indent="0" algn="ctr">
              <a:buFont typeface="Muli"/>
              <a:buNone/>
            </a:pPr>
            <a:r>
              <a:rPr lang="ru-RU" sz="2000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38" y="3328679"/>
            <a:ext cx="6843632" cy="14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-189868" y="450606"/>
            <a:ext cx="3373822" cy="2285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ru-RU" sz="2800" u="sng" dirty="0"/>
              <a:t>Не цифра</a:t>
            </a:r>
          </a:p>
          <a:p>
            <a:pPr marL="127000" indent="0" algn="ctr">
              <a:buNone/>
            </a:pPr>
            <a:endParaRPr lang="ru-RU" sz="2800" b="1" dirty="0">
              <a:latin typeface="Merriweather" charset="-52"/>
            </a:endParaRPr>
          </a:p>
          <a:p>
            <a:pPr marL="127000" indent="0" algn="ctr">
              <a:buNone/>
            </a:pPr>
            <a:r>
              <a:rPr lang="ru-RU" sz="2400" b="1" dirty="0">
                <a:latin typeface="Merriweather" charset="-52"/>
              </a:rPr>
              <a:t>Месяц в Португалии без переплат</a:t>
            </a:r>
          </a:p>
          <a:p>
            <a:pPr marL="127000" indent="0" algn="ctr"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sp>
        <p:nvSpPr>
          <p:cNvPr id="9" name="Shape 292"/>
          <p:cNvSpPr txBox="1">
            <a:spLocks/>
          </p:cNvSpPr>
          <p:nvPr/>
        </p:nvSpPr>
        <p:spPr>
          <a:xfrm>
            <a:off x="3183954" y="450607"/>
            <a:ext cx="3740262" cy="228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buFont typeface="Muli"/>
              <a:buNone/>
            </a:pPr>
            <a:r>
              <a:rPr lang="ru-RU" sz="2800" u="sng" dirty="0"/>
              <a:t>Выгодная цифра</a:t>
            </a:r>
          </a:p>
          <a:p>
            <a:pPr marL="127000" indent="0" algn="ctr">
              <a:buFont typeface="Muli"/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Font typeface="Muli"/>
              <a:buNone/>
            </a:pPr>
            <a:r>
              <a:rPr lang="ru-RU" sz="2400" b="1" dirty="0">
                <a:latin typeface="Merriweather" charset="-52"/>
              </a:rPr>
              <a:t>З0 дней в Португалии: рассрочка 50 рублей в месяц</a:t>
            </a:r>
          </a:p>
          <a:p>
            <a:pPr marL="127000" indent="0" algn="ctr">
              <a:buFont typeface="Muli"/>
              <a:buNone/>
            </a:pPr>
            <a:r>
              <a:rPr lang="ru-RU" sz="20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" y="3193762"/>
            <a:ext cx="6934757" cy="141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176572" y="437451"/>
            <a:ext cx="3373822" cy="2285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ru-RU" sz="2800" u="sng" dirty="0"/>
              <a:t>Нет срочности</a:t>
            </a:r>
          </a:p>
          <a:p>
            <a:pPr marL="127000" indent="0" algn="ctr"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None/>
            </a:pPr>
            <a:r>
              <a:rPr lang="ru-RU" sz="2400" b="1" dirty="0">
                <a:latin typeface="Merriweather" charset="-52"/>
              </a:rPr>
              <a:t>Не упустите возможность купить вашу пару обуви</a:t>
            </a:r>
          </a:p>
          <a:p>
            <a:pPr marL="127000" indent="0" algn="ctr"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sp>
        <p:nvSpPr>
          <p:cNvPr id="9" name="Shape 292"/>
          <p:cNvSpPr txBox="1">
            <a:spLocks/>
          </p:cNvSpPr>
          <p:nvPr/>
        </p:nvSpPr>
        <p:spPr>
          <a:xfrm>
            <a:off x="3550394" y="437450"/>
            <a:ext cx="3373822" cy="228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buFont typeface="Muli"/>
              <a:buNone/>
            </a:pPr>
            <a:r>
              <a:rPr lang="ru-RU" sz="2800" u="sng" dirty="0"/>
              <a:t>Срочно</a:t>
            </a:r>
          </a:p>
          <a:p>
            <a:pPr marL="127000" indent="0" algn="ctr">
              <a:buFont typeface="Muli"/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Font typeface="Muli"/>
              <a:buNone/>
            </a:pPr>
            <a:r>
              <a:rPr lang="ru-RU" sz="2400" b="1" dirty="0">
                <a:latin typeface="Merriweather" charset="-52"/>
              </a:rPr>
              <a:t>Осталось 3 дня до конца распродажи женской обуви: скидки от 70%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78" y="3410855"/>
            <a:ext cx="6985531" cy="1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0" y="437450"/>
            <a:ext cx="3373822" cy="2285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ru-RU" sz="2800" u="sng" dirty="0" err="1"/>
              <a:t>Неэкспертность</a:t>
            </a:r>
            <a:endParaRPr lang="ru-RU" sz="2800" u="sng" dirty="0"/>
          </a:p>
          <a:p>
            <a:pPr marL="127000" indent="0" algn="ctr"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None/>
            </a:pPr>
            <a:r>
              <a:rPr lang="ru-RU" sz="2400" b="1" dirty="0">
                <a:latin typeface="Merriweather" charset="-52"/>
              </a:rPr>
              <a:t>О беге, ЗОЖ и диетах</a:t>
            </a:r>
          </a:p>
          <a:p>
            <a:pPr marL="127000" indent="0" algn="ctr"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sp>
        <p:nvSpPr>
          <p:cNvPr id="9" name="Shape 292"/>
          <p:cNvSpPr txBox="1">
            <a:spLocks/>
          </p:cNvSpPr>
          <p:nvPr/>
        </p:nvSpPr>
        <p:spPr>
          <a:xfrm>
            <a:off x="3373822" y="437450"/>
            <a:ext cx="3691397" cy="228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buFont typeface="Muli"/>
              <a:buNone/>
            </a:pPr>
            <a:r>
              <a:rPr lang="ru-RU" sz="2800" u="sng" dirty="0" err="1"/>
              <a:t>Экспертность</a:t>
            </a:r>
            <a:endParaRPr lang="ru-RU" sz="2800" u="sng" dirty="0"/>
          </a:p>
          <a:p>
            <a:pPr marL="127000" indent="0" algn="ctr">
              <a:buFont typeface="Muli"/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Font typeface="Muli"/>
              <a:buNone/>
            </a:pPr>
            <a:r>
              <a:rPr lang="ru-RU" sz="2400" b="1" dirty="0">
                <a:latin typeface="Merriweather" charset="-52"/>
              </a:rPr>
              <a:t>Бег не помогает худеть: рассказывает тренер Иванова И.И.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6" y="3111592"/>
            <a:ext cx="7052336" cy="16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3864935" y="490122"/>
            <a:ext cx="2358247" cy="432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dirty="0"/>
              <a:t>Или так? </a:t>
            </a:r>
            <a:endParaRPr sz="4000" dirty="0"/>
          </a:p>
        </p:txBody>
      </p:sp>
      <p:sp>
        <p:nvSpPr>
          <p:cNvPr id="8" name="Shape 333"/>
          <p:cNvSpPr txBox="1">
            <a:spLocks/>
          </p:cNvSpPr>
          <p:nvPr/>
        </p:nvSpPr>
        <p:spPr>
          <a:xfrm>
            <a:off x="1161634" y="490123"/>
            <a:ext cx="1431300" cy="43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□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ru-RU" sz="4000" dirty="0"/>
              <a:t>Так?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25" y="2856712"/>
            <a:ext cx="816957" cy="1527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1327474"/>
            <a:ext cx="3380211" cy="2251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55" y="1327528"/>
            <a:ext cx="3095031" cy="22511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3"/>
          <p:cNvSpPr txBox="1">
            <a:spLocks/>
          </p:cNvSpPr>
          <p:nvPr/>
        </p:nvSpPr>
        <p:spPr>
          <a:xfrm>
            <a:off x="100900" y="-66581"/>
            <a:ext cx="3648798" cy="43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□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ru-RU" sz="3600" b="1" dirty="0"/>
              <a:t>Реальные фото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98" y="670835"/>
            <a:ext cx="3800956" cy="4469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95" y="2881937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4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3"/>
          <p:cNvSpPr txBox="1">
            <a:spLocks/>
          </p:cNvSpPr>
          <p:nvPr/>
        </p:nvSpPr>
        <p:spPr>
          <a:xfrm>
            <a:off x="100900" y="-66581"/>
            <a:ext cx="3272921" cy="43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□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ru-RU" sz="3600" b="1" dirty="0"/>
              <a:t>Фотосессии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15" y="611973"/>
            <a:ext cx="4691463" cy="4494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26" y="2875631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1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3"/>
          <p:cNvSpPr txBox="1">
            <a:spLocks/>
          </p:cNvSpPr>
          <p:nvPr/>
        </p:nvSpPr>
        <p:spPr>
          <a:xfrm>
            <a:off x="100900" y="-66581"/>
            <a:ext cx="3272921" cy="43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□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ru-RU" sz="3600" b="1" dirty="0"/>
              <a:t>Свои </a:t>
            </a:r>
            <a:r>
              <a:rPr lang="ru-RU" sz="3600" b="1" dirty="0" err="1"/>
              <a:t>визуалы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54" y="669423"/>
            <a:ext cx="4823630" cy="4376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13" y="286932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1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333"/>
          <p:cNvSpPr txBox="1">
            <a:spLocks/>
          </p:cNvSpPr>
          <p:nvPr/>
        </p:nvSpPr>
        <p:spPr>
          <a:xfrm>
            <a:off x="100900" y="-66581"/>
            <a:ext cx="3451445" cy="43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□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200"/>
              <a:buFont typeface="Muli"/>
              <a:buChar char="▫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●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○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200"/>
              <a:buFont typeface="Muli"/>
              <a:buChar char="■"/>
              <a:defRPr sz="12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ru-RU" sz="3600" b="1" dirty="0" err="1"/>
              <a:t>Инфографика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01" y="681084"/>
            <a:ext cx="4418417" cy="4452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76" y="2873636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255108" y="220586"/>
            <a:ext cx="5672046" cy="649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Клик-фишки сработают</a:t>
            </a:r>
            <a:endParaRPr sz="3600" b="1" dirty="0"/>
          </a:p>
        </p:txBody>
      </p:sp>
      <p:sp>
        <p:nvSpPr>
          <p:cNvPr id="7" name="Shape 340"/>
          <p:cNvSpPr txBox="1">
            <a:spLocks/>
          </p:cNvSpPr>
          <p:nvPr/>
        </p:nvSpPr>
        <p:spPr>
          <a:xfrm>
            <a:off x="3018278" y="2643221"/>
            <a:ext cx="3793477" cy="6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r">
              <a:buFont typeface="Muli"/>
              <a:buNone/>
            </a:pPr>
            <a:r>
              <a:rPr lang="ru-RU" sz="3200" b="1" dirty="0"/>
              <a:t>Гиперссылки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" y="1203851"/>
            <a:ext cx="6896359" cy="13414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4154" y="0"/>
            <a:ext cx="5493451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Что есть хороший текст?</a:t>
            </a:r>
            <a:endParaRPr sz="3200" b="1" dirty="0"/>
          </a:p>
        </p:txBody>
      </p:sp>
      <p:sp>
        <p:nvSpPr>
          <p:cNvPr id="406" name="Shape 406"/>
          <p:cNvSpPr txBox="1">
            <a:spLocks noGrp="1"/>
          </p:cNvSpPr>
          <p:nvPr>
            <p:ph type="body" idx="2"/>
          </p:nvPr>
        </p:nvSpPr>
        <p:spPr>
          <a:xfrm>
            <a:off x="44154" y="759103"/>
            <a:ext cx="1701787" cy="1323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/>
              <a:t>Заказчик</a:t>
            </a:r>
            <a:endParaRPr sz="800" dirty="0"/>
          </a:p>
        </p:txBody>
      </p:sp>
      <p:sp>
        <p:nvSpPr>
          <p:cNvPr id="407" name="Shape 407"/>
          <p:cNvSpPr txBox="1">
            <a:spLocks noGrp="1"/>
          </p:cNvSpPr>
          <p:nvPr>
            <p:ph type="body" idx="3"/>
          </p:nvPr>
        </p:nvSpPr>
        <p:spPr>
          <a:xfrm>
            <a:off x="1688648" y="993190"/>
            <a:ext cx="1517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8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dirty="0"/>
              <a:t>Автор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409" name="Shape 409"/>
          <p:cNvSpPr txBox="1">
            <a:spLocks noGrp="1"/>
          </p:cNvSpPr>
          <p:nvPr>
            <p:ph type="body" idx="2"/>
          </p:nvPr>
        </p:nvSpPr>
        <p:spPr>
          <a:xfrm>
            <a:off x="41300" y="2201308"/>
            <a:ext cx="1647347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Редактор / менеджер</a:t>
            </a:r>
            <a:endParaRPr sz="2400" dirty="0"/>
          </a:p>
        </p:txBody>
      </p:sp>
      <p:sp>
        <p:nvSpPr>
          <p:cNvPr id="410" name="Shape 410"/>
          <p:cNvSpPr txBox="1">
            <a:spLocks noGrp="1"/>
          </p:cNvSpPr>
          <p:nvPr>
            <p:ph type="body" idx="3"/>
          </p:nvPr>
        </p:nvSpPr>
        <p:spPr>
          <a:xfrm>
            <a:off x="4006257" y="3578014"/>
            <a:ext cx="3295786" cy="1315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dirty="0"/>
              <a:t>Интересен читателю</a:t>
            </a:r>
            <a:endParaRPr sz="900" dirty="0"/>
          </a:p>
        </p:txBody>
      </p:sp>
      <p:sp>
        <p:nvSpPr>
          <p:cNvPr id="11" name="Shape 410"/>
          <p:cNvSpPr txBox="1">
            <a:spLocks noGrp="1"/>
          </p:cNvSpPr>
          <p:nvPr>
            <p:ph type="body" idx="3"/>
          </p:nvPr>
        </p:nvSpPr>
        <p:spPr>
          <a:xfrm>
            <a:off x="1816041" y="2201308"/>
            <a:ext cx="15171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Читатель 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3" y="1124343"/>
            <a:ext cx="432048" cy="4320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52" y="993190"/>
            <a:ext cx="538691" cy="538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2" y="2180653"/>
            <a:ext cx="485369" cy="4853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47" y="2082609"/>
            <a:ext cx="494896" cy="494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17" y="3216747"/>
            <a:ext cx="896225" cy="8962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255108" y="220586"/>
            <a:ext cx="5737830" cy="649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Клик-фишки сработают</a:t>
            </a:r>
            <a:endParaRPr sz="3600" b="1" dirty="0"/>
          </a:p>
        </p:txBody>
      </p:sp>
      <p:sp>
        <p:nvSpPr>
          <p:cNvPr id="7" name="Shape 340"/>
          <p:cNvSpPr txBox="1">
            <a:spLocks/>
          </p:cNvSpPr>
          <p:nvPr/>
        </p:nvSpPr>
        <p:spPr>
          <a:xfrm>
            <a:off x="3545767" y="4434573"/>
            <a:ext cx="5250915" cy="6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r">
              <a:buFont typeface="Muli"/>
              <a:buNone/>
            </a:pPr>
            <a:r>
              <a:rPr lang="ru-RU" sz="2400" b="1" dirty="0"/>
              <a:t>Форма заказа / обратного звонка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58" y="997195"/>
            <a:ext cx="4612080" cy="35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8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5854791" cy="649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Клик-фишки сработают</a:t>
            </a:r>
            <a:endParaRPr sz="3600" b="1" dirty="0"/>
          </a:p>
        </p:txBody>
      </p:sp>
      <p:sp>
        <p:nvSpPr>
          <p:cNvPr id="7" name="Shape 340"/>
          <p:cNvSpPr txBox="1">
            <a:spLocks/>
          </p:cNvSpPr>
          <p:nvPr/>
        </p:nvSpPr>
        <p:spPr>
          <a:xfrm>
            <a:off x="367189" y="2020583"/>
            <a:ext cx="4956678" cy="6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r">
              <a:buFont typeface="Muli"/>
              <a:buNone/>
            </a:pPr>
            <a:r>
              <a:rPr lang="ru-RU" sz="2400" b="1" dirty="0"/>
              <a:t>Кнопки </a:t>
            </a:r>
            <a:r>
              <a:rPr lang="ru-RU" sz="2400" b="1" dirty="0" err="1"/>
              <a:t>соцсетей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71" y="928059"/>
            <a:ext cx="4804501" cy="1249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28" y="2595561"/>
            <a:ext cx="2426702" cy="2173557"/>
          </a:xfrm>
          <a:prstGeom prst="rect">
            <a:avLst/>
          </a:prstGeom>
        </p:spPr>
      </p:pic>
      <p:sp>
        <p:nvSpPr>
          <p:cNvPr id="9" name="Shape 340"/>
          <p:cNvSpPr txBox="1">
            <a:spLocks/>
          </p:cNvSpPr>
          <p:nvPr/>
        </p:nvSpPr>
        <p:spPr>
          <a:xfrm>
            <a:off x="-92112" y="4590919"/>
            <a:ext cx="4956678" cy="649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r">
              <a:buFont typeface="Muli"/>
              <a:buNone/>
            </a:pPr>
            <a:r>
              <a:rPr lang="ru-RU" sz="2400" b="1" dirty="0"/>
              <a:t>Баннеры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164460" y="1513490"/>
            <a:ext cx="6639937" cy="1311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800" b="1" dirty="0"/>
              <a:t>Клик-фишки не        сработают, если </a:t>
            </a:r>
            <a:endParaRPr sz="4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8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608905" cy="1891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Неуместны</a:t>
            </a:r>
            <a:endParaRPr lang="ru-RU" sz="3200" b="1" dirty="0"/>
          </a:p>
          <a:p>
            <a:pPr marL="0" indent="0" algn="just">
              <a:buNone/>
            </a:pPr>
            <a:r>
              <a:rPr lang="ru-RU" sz="1400" dirty="0"/>
              <a:t>«…ООО «ММ» выпускает широкий </a:t>
            </a:r>
            <a:r>
              <a:rPr lang="ru-RU" sz="1400" dirty="0">
                <a:hlinkClick r:id="rId3"/>
              </a:rPr>
              <a:t>модельный ряд продукта</a:t>
            </a:r>
            <a:r>
              <a:rPr lang="ru-RU" sz="1400" dirty="0"/>
              <a:t>, востребованного не только в РФ, но и за ее пределами».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20" y="1309421"/>
            <a:ext cx="6164335" cy="38340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4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608905" cy="18918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Неуместны</a:t>
            </a:r>
            <a:endParaRPr lang="ru-RU" sz="32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                                     </a:t>
            </a:r>
            <a:r>
              <a:rPr lang="ru-RU" dirty="0"/>
              <a:t>Следите за новостями в наших </a:t>
            </a:r>
            <a:r>
              <a:rPr lang="ru-RU" dirty="0" err="1"/>
              <a:t>соцсетях</a:t>
            </a:r>
            <a:r>
              <a:rPr lang="ru-RU" dirty="0"/>
              <a:t>: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38" y="1032317"/>
            <a:ext cx="5240458" cy="41111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16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608905" cy="794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Неравномерны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998765"/>
            <a:ext cx="6943134" cy="1853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3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-1" y="0"/>
            <a:ext cx="6608905" cy="7945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Нет нужной информации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«…Ознакомиться с расположением точек продаж можно на сайте в разделе 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«Где купить»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ru-RU" sz="32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93" y="1578951"/>
            <a:ext cx="5957392" cy="3505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7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379574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Объем текста</a:t>
            </a:r>
            <a:endParaRPr sz="3600" b="1" dirty="0"/>
          </a:p>
        </p:txBody>
      </p:sp>
      <p:sp>
        <p:nvSpPr>
          <p:cNvPr id="4" name="Shape 381"/>
          <p:cNvSpPr txBox="1">
            <a:spLocks/>
          </p:cNvSpPr>
          <p:nvPr/>
        </p:nvSpPr>
        <p:spPr>
          <a:xfrm>
            <a:off x="3091092" y="946982"/>
            <a:ext cx="3185959" cy="300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Font typeface="Muli"/>
              <a:buNone/>
            </a:pPr>
            <a:r>
              <a:rPr lang="ru-RU" sz="2400" b="1" dirty="0"/>
              <a:t>Акция</a:t>
            </a:r>
          </a:p>
          <a:p>
            <a:pPr marL="0" indent="0">
              <a:buFont typeface="Muli"/>
              <a:buNone/>
            </a:pPr>
            <a:r>
              <a:rPr lang="ru-RU" sz="2400" b="1" dirty="0"/>
              <a:t>Доставка</a:t>
            </a:r>
          </a:p>
          <a:p>
            <a:pPr marL="0" indent="0">
              <a:buFont typeface="Muli"/>
              <a:buNone/>
            </a:pPr>
            <a:r>
              <a:rPr lang="ru-RU" sz="2400" b="1" dirty="0"/>
              <a:t>История</a:t>
            </a:r>
          </a:p>
          <a:p>
            <a:pPr marL="0" indent="0">
              <a:buFont typeface="Muli"/>
              <a:buNone/>
            </a:pPr>
            <a:r>
              <a:rPr lang="ru-RU" sz="2400" b="1" dirty="0"/>
              <a:t>Преимущества</a:t>
            </a:r>
          </a:p>
          <a:p>
            <a:pPr marL="0" indent="0">
              <a:buFont typeface="Muli"/>
              <a:buNone/>
            </a:pPr>
            <a:r>
              <a:rPr lang="ru-RU" sz="2400" b="1" dirty="0"/>
              <a:t>Новинки</a:t>
            </a:r>
          </a:p>
          <a:p>
            <a:pPr marL="0" indent="0">
              <a:buFont typeface="Muli"/>
              <a:buNone/>
            </a:pPr>
            <a:r>
              <a:rPr lang="ru-RU" sz="2400" b="1" dirty="0"/>
              <a:t>Другие продукты</a:t>
            </a:r>
          </a:p>
          <a:p>
            <a:pPr marL="0" indent="0">
              <a:buFont typeface="Muli"/>
              <a:buNone/>
            </a:pP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20" y="1089297"/>
            <a:ext cx="452502" cy="452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73" y="1541799"/>
            <a:ext cx="406819" cy="406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57" y="1923585"/>
            <a:ext cx="477535" cy="477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0" y="2401120"/>
            <a:ext cx="452502" cy="452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0" y="2853622"/>
            <a:ext cx="406819" cy="406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73" y="3331157"/>
            <a:ext cx="406819" cy="406819"/>
          </a:xfrm>
          <a:prstGeom prst="rect">
            <a:avLst/>
          </a:prstGeom>
        </p:spPr>
      </p:pic>
      <p:sp>
        <p:nvSpPr>
          <p:cNvPr id="11" name="Shape 381"/>
          <p:cNvSpPr txBox="1">
            <a:spLocks/>
          </p:cNvSpPr>
          <p:nvPr/>
        </p:nvSpPr>
        <p:spPr>
          <a:xfrm>
            <a:off x="1592979" y="3866089"/>
            <a:ext cx="542964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Font typeface="Muli"/>
              <a:buNone/>
            </a:pPr>
            <a:r>
              <a:rPr lang="ru-RU" sz="3200" b="1" u="sng" dirty="0"/>
              <a:t>Длинная сложная форма обо всем и ни о чем</a:t>
            </a:r>
            <a:endParaRPr lang="ru-RU" sz="2800" b="1" u="sng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3729963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Объем текста</a:t>
            </a:r>
            <a:endParaRPr sz="3600" b="1" dirty="0"/>
          </a:p>
        </p:txBody>
      </p:sp>
      <p:sp>
        <p:nvSpPr>
          <p:cNvPr id="4" name="Shape 381"/>
          <p:cNvSpPr txBox="1">
            <a:spLocks/>
          </p:cNvSpPr>
          <p:nvPr/>
        </p:nvSpPr>
        <p:spPr>
          <a:xfrm>
            <a:off x="3185959" y="1540376"/>
            <a:ext cx="3185959" cy="210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lnSpc>
                <a:spcPct val="150000"/>
              </a:lnSpc>
              <a:buFont typeface="Muli"/>
              <a:buNone/>
            </a:pPr>
            <a:r>
              <a:rPr lang="ru-RU" sz="3200" b="1" dirty="0"/>
              <a:t>Инфоповод</a:t>
            </a:r>
          </a:p>
          <a:p>
            <a:pPr marL="0" indent="0">
              <a:lnSpc>
                <a:spcPct val="150000"/>
              </a:lnSpc>
              <a:buFont typeface="Muli"/>
              <a:buNone/>
            </a:pPr>
            <a:r>
              <a:rPr lang="ru-RU" sz="3200" b="1" dirty="0"/>
              <a:t>Детали</a:t>
            </a:r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</p:txBody>
      </p:sp>
      <p:sp>
        <p:nvSpPr>
          <p:cNvPr id="11" name="Shape 381"/>
          <p:cNvSpPr txBox="1">
            <a:spLocks/>
          </p:cNvSpPr>
          <p:nvPr/>
        </p:nvSpPr>
        <p:spPr>
          <a:xfrm>
            <a:off x="1592979" y="3866089"/>
            <a:ext cx="592615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Font typeface="Muli"/>
              <a:buNone/>
            </a:pPr>
            <a:r>
              <a:rPr lang="ru-RU" sz="3200" b="1" u="sng" dirty="0"/>
              <a:t>Эффективная и лаконичная форма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27" y="1837311"/>
            <a:ext cx="576583" cy="5765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92" y="2684678"/>
            <a:ext cx="578217" cy="578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4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3808904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Объем текста</a:t>
            </a:r>
            <a:endParaRPr sz="3600" b="1" dirty="0"/>
          </a:p>
        </p:txBody>
      </p:sp>
      <p:sp>
        <p:nvSpPr>
          <p:cNvPr id="4" name="Shape 381"/>
          <p:cNvSpPr txBox="1">
            <a:spLocks/>
          </p:cNvSpPr>
          <p:nvPr/>
        </p:nvSpPr>
        <p:spPr>
          <a:xfrm>
            <a:off x="3396665" y="951654"/>
            <a:ext cx="5659200" cy="4080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lnSpc>
                <a:spcPct val="150000"/>
              </a:lnSpc>
              <a:buFont typeface="Muli"/>
              <a:buNone/>
            </a:pPr>
            <a:r>
              <a:rPr lang="ru-RU" sz="2800" dirty="0"/>
              <a:t>20 материалов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Merriweather" panose="020B0604020202020204" charset="-52"/>
              </a:rPr>
              <a:t>≈ </a:t>
            </a:r>
            <a:r>
              <a:rPr lang="ru-RU" sz="2800" dirty="0"/>
              <a:t>70 %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Merriweather" panose="020B0604020202020204" charset="-52"/>
              </a:rPr>
              <a:t>≈ </a:t>
            </a:r>
            <a:r>
              <a:rPr lang="ru-RU" sz="2800" dirty="0"/>
              <a:t>2,5 минуты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>
                <a:latin typeface="Merriweather" panose="020B0604020202020204" charset="-52"/>
              </a:rPr>
              <a:t>≈ </a:t>
            </a:r>
            <a:r>
              <a:rPr lang="ru-RU" sz="2800" dirty="0"/>
              <a:t>3000-5000 знаков</a:t>
            </a:r>
          </a:p>
          <a:p>
            <a:pPr marL="0" indent="0" algn="r">
              <a:buNone/>
            </a:pPr>
            <a:endParaRPr lang="ru-RU" sz="2800" dirty="0"/>
          </a:p>
          <a:p>
            <a:pPr marL="0" indent="0" algn="r">
              <a:buNone/>
            </a:pPr>
            <a:r>
              <a:rPr lang="en-US" sz="2000" dirty="0"/>
              <a:t> </a:t>
            </a:r>
            <a:r>
              <a:rPr lang="ru-RU" sz="1200" i="1" dirty="0"/>
              <a:t>* </a:t>
            </a:r>
            <a:r>
              <a:rPr lang="ru-RU" sz="1200" b="1" i="1" dirty="0"/>
              <a:t>Результаты </a:t>
            </a:r>
            <a:r>
              <a:rPr lang="ru-RU" sz="1200" b="1" i="1" dirty="0" err="1"/>
              <a:t>медиаисследования</a:t>
            </a:r>
            <a:r>
              <a:rPr lang="ru-RU" sz="1200" b="1" i="1" dirty="0"/>
              <a:t>: топ-300 коммерческих материалов, </a:t>
            </a:r>
            <a:r>
              <a:rPr lang="en-US" sz="1200" b="1" i="1" dirty="0"/>
              <a:t>   </a:t>
            </a:r>
            <a:r>
              <a:rPr lang="ru-RU" sz="1200" b="1" i="1" dirty="0"/>
              <a:t>опубликованных с марта по август 2017 года</a:t>
            </a:r>
            <a:endParaRPr lang="ru-RU" sz="1200" i="1" dirty="0"/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  <a:p>
            <a:pPr marL="0" indent="0">
              <a:lnSpc>
                <a:spcPct val="150000"/>
              </a:lnSpc>
              <a:buNone/>
            </a:pPr>
            <a:endParaRPr lang="ru-RU" sz="2800" dirty="0"/>
          </a:p>
          <a:p>
            <a:pPr marL="0" indent="0">
              <a:buNone/>
            </a:pPr>
            <a:endParaRPr lang="ru-RU" sz="2400" dirty="0">
              <a:latin typeface="Merriweather" panose="020B0604020202020204" charset="-52"/>
            </a:endParaRPr>
          </a:p>
          <a:p>
            <a:pPr marL="0" indent="0">
              <a:buNone/>
            </a:pPr>
            <a:endParaRPr lang="ru-RU" sz="2400" dirty="0">
              <a:latin typeface="Merriweather" panose="020B0604020202020204" charset="-52"/>
            </a:endParaRPr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  <a:p>
            <a:pPr marL="0" indent="0">
              <a:buFont typeface="Muli"/>
              <a:buNone/>
            </a:pP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50" y="1253357"/>
            <a:ext cx="555415" cy="555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65" y="1870256"/>
            <a:ext cx="591100" cy="591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65" y="2568283"/>
            <a:ext cx="644765" cy="6447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7" y="3301518"/>
            <a:ext cx="574358" cy="5743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4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09902" y="1918280"/>
            <a:ext cx="7643124" cy="3145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ru-RU" sz="2400" b="1" dirty="0"/>
              <a:t>Просмотрели страницу </a:t>
            </a:r>
            <a:r>
              <a:rPr lang="ru-RU" sz="2400" dirty="0"/>
              <a:t>– 6500-11 100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b="1" dirty="0"/>
              <a:t>Дочитали до конца </a:t>
            </a:r>
            <a:r>
              <a:rPr lang="ru-RU" sz="2400" dirty="0"/>
              <a:t>– 45%-70%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b="1" dirty="0"/>
              <a:t>Перешли по ссылке </a:t>
            </a:r>
            <a:r>
              <a:rPr lang="ru-RU" sz="2400" dirty="0"/>
              <a:t>– от 1600</a:t>
            </a:r>
          </a:p>
          <a:p>
            <a:endParaRPr lang="ru-RU" dirty="0"/>
          </a:p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  <a:p>
            <a:pPr marL="63500" indent="0" algn="r">
              <a:buNone/>
            </a:pPr>
            <a:r>
              <a:rPr lang="en-US" sz="1050" dirty="0"/>
              <a:t>                          </a:t>
            </a:r>
            <a:r>
              <a:rPr lang="ru-RU" sz="1200" dirty="0"/>
              <a:t>* </a:t>
            </a:r>
            <a:r>
              <a:rPr lang="ru-RU" sz="1200" b="1" dirty="0"/>
              <a:t>Результаты </a:t>
            </a:r>
            <a:r>
              <a:rPr lang="ru-RU" sz="1200" b="1" dirty="0" err="1"/>
              <a:t>медиаисследования</a:t>
            </a:r>
            <a:r>
              <a:rPr lang="ru-RU" sz="1200" b="1" dirty="0"/>
              <a:t>: топ-300 коммерческих материалов, </a:t>
            </a:r>
            <a:r>
              <a:rPr lang="en-US" sz="1200" b="1" dirty="0"/>
              <a:t>   </a:t>
            </a:r>
            <a:r>
              <a:rPr lang="ru-RU" sz="1200" b="1" dirty="0"/>
              <a:t>опубликованных с марта по август 2017 года</a:t>
            </a:r>
            <a:endParaRPr sz="105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71727" y="1508025"/>
            <a:ext cx="4910702" cy="14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ru-RU" sz="3600" b="1" dirty="0"/>
              <a:t>Реакция читателя: параметры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4294967295"/>
          </p:nvPr>
        </p:nvSpPr>
        <p:spPr>
          <a:xfrm>
            <a:off x="56754" y="-167416"/>
            <a:ext cx="4212639" cy="489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600" b="1" dirty="0"/>
              <a:t>Грязные штучки</a:t>
            </a:r>
            <a:endParaRPr sz="3600" b="1" dirty="0"/>
          </a:p>
        </p:txBody>
      </p:sp>
      <p:sp>
        <p:nvSpPr>
          <p:cNvPr id="5" name="Shape 422"/>
          <p:cNvSpPr txBox="1">
            <a:spLocks/>
          </p:cNvSpPr>
          <p:nvPr/>
        </p:nvSpPr>
        <p:spPr>
          <a:xfrm>
            <a:off x="1160340" y="498496"/>
            <a:ext cx="6110715" cy="106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/>
              <a:t>Преувеличение</a:t>
            </a:r>
            <a:endParaRPr lang="ru-RU" sz="2000" b="1" dirty="0"/>
          </a:p>
          <a:p>
            <a:pPr marL="0" indent="0">
              <a:buNone/>
            </a:pPr>
            <a:r>
              <a:rPr lang="ru-RU" sz="1400" dirty="0">
                <a:latin typeface="Merriweather" panose="020B0604020202020204" charset="-52"/>
              </a:rPr>
              <a:t>ООО «ММ» – ваш </a:t>
            </a:r>
            <a:r>
              <a:rPr lang="ru-RU" sz="1400" b="1" dirty="0">
                <a:solidFill>
                  <a:srgbClr val="FF0000"/>
                </a:solidFill>
                <a:latin typeface="Merriweather" panose="020B0604020202020204" charset="-52"/>
              </a:rPr>
              <a:t>самый быстрый помощник</a:t>
            </a:r>
            <a:r>
              <a:rPr lang="ru-RU" sz="1400" dirty="0">
                <a:latin typeface="Merriweather" panose="020B0604020202020204" charset="-52"/>
              </a:rPr>
              <a:t> в экспресс-покупке и доставке мебели. Мы делаем </a:t>
            </a:r>
            <a:r>
              <a:rPr lang="ru-RU" sz="1400" b="1" dirty="0">
                <a:solidFill>
                  <a:srgbClr val="FF0000"/>
                </a:solidFill>
                <a:latin typeface="Merriweather" panose="020B0604020202020204" charset="-52"/>
              </a:rPr>
              <a:t>абсолютно любую мебель</a:t>
            </a:r>
            <a:r>
              <a:rPr lang="ru-RU" sz="1400" b="1" dirty="0">
                <a:latin typeface="Merriweather" panose="020B0604020202020204" charset="-52"/>
              </a:rPr>
              <a:t>.</a:t>
            </a:r>
            <a:endParaRPr lang="ru-RU" sz="1400" dirty="0">
              <a:latin typeface="Merriweather" panose="020B0604020202020204" charset="-52"/>
            </a:endParaRPr>
          </a:p>
          <a:p>
            <a:pPr marL="0" indent="0">
              <a:buFont typeface="Muli"/>
              <a:buNone/>
            </a:pPr>
            <a:endParaRPr lang="ru-RU" sz="2000" b="1" dirty="0"/>
          </a:p>
          <a:p>
            <a:pPr marL="0" indent="0">
              <a:buFont typeface="Muli"/>
              <a:buNone/>
            </a:pPr>
            <a:endParaRPr lang="ru-RU" sz="2000" b="1" dirty="0"/>
          </a:p>
        </p:txBody>
      </p:sp>
      <p:sp>
        <p:nvSpPr>
          <p:cNvPr id="6" name="Shape 422"/>
          <p:cNvSpPr txBox="1">
            <a:spLocks/>
          </p:cNvSpPr>
          <p:nvPr/>
        </p:nvSpPr>
        <p:spPr>
          <a:xfrm>
            <a:off x="1160340" y="1496357"/>
            <a:ext cx="7163851" cy="106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800" b="1" dirty="0"/>
              <a:t>Вы / Мы</a:t>
            </a:r>
            <a:endParaRPr lang="ru-RU" sz="2000" b="1" dirty="0"/>
          </a:p>
          <a:p>
            <a:pPr marL="0" indent="0">
              <a:buNone/>
            </a:pPr>
            <a:r>
              <a:rPr lang="ru-RU" sz="1400" b="1" dirty="0">
                <a:solidFill>
                  <a:srgbClr val="92D050"/>
                </a:solidFill>
                <a:latin typeface="Merriweather" panose="020B0604020202020204" charset="-52"/>
              </a:rPr>
              <a:t>Вы</a:t>
            </a:r>
            <a:r>
              <a:rPr lang="ru-RU" sz="1400" dirty="0">
                <a:solidFill>
                  <a:srgbClr val="92D05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хотите, чтобы в </a:t>
            </a:r>
            <a:r>
              <a:rPr lang="ru-RU" sz="1400" b="1" dirty="0">
                <a:solidFill>
                  <a:srgbClr val="92D050"/>
                </a:solidFill>
                <a:latin typeface="Merriweather" panose="020B0604020202020204" charset="-52"/>
              </a:rPr>
              <a:t>Вашем</a:t>
            </a:r>
            <a:r>
              <a:rPr lang="ru-RU" sz="1400" dirty="0">
                <a:solidFill>
                  <a:srgbClr val="92D05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доме была мебель из дерева? </a:t>
            </a:r>
            <a:r>
              <a:rPr lang="ru-RU" sz="1400" b="1" dirty="0">
                <a:solidFill>
                  <a:srgbClr val="92D050"/>
                </a:solidFill>
                <a:latin typeface="Merriweather" panose="020B0604020202020204" charset="-52"/>
              </a:rPr>
              <a:t>Вы</a:t>
            </a:r>
            <a:r>
              <a:rPr lang="ru-RU" sz="1400" dirty="0">
                <a:solidFill>
                  <a:srgbClr val="92D05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устали от исполнителей? </a:t>
            </a:r>
            <a:r>
              <a:rPr lang="ru-RU" sz="1400" b="1" dirty="0">
                <a:solidFill>
                  <a:srgbClr val="FFC000"/>
                </a:solidFill>
                <a:latin typeface="Merriweather" panose="020B0604020202020204" charset="-52"/>
              </a:rPr>
              <a:t>Мы</a:t>
            </a:r>
            <a:r>
              <a:rPr lang="ru-RU" sz="1400" dirty="0">
                <a:solidFill>
                  <a:srgbClr val="FFC00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сделаем все в срок. </a:t>
            </a:r>
            <a:r>
              <a:rPr lang="ru-RU" sz="1400" b="1" dirty="0">
                <a:solidFill>
                  <a:srgbClr val="FFC000"/>
                </a:solidFill>
                <a:latin typeface="Merriweather" panose="020B0604020202020204" charset="-52"/>
              </a:rPr>
              <a:t>Мы</a:t>
            </a:r>
            <a:r>
              <a:rPr lang="ru-RU" sz="1400" dirty="0">
                <a:solidFill>
                  <a:srgbClr val="FFC00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возьмем на себя все. </a:t>
            </a:r>
          </a:p>
          <a:p>
            <a:pPr marL="0" indent="0">
              <a:buFont typeface="Muli"/>
              <a:buNone/>
            </a:pPr>
            <a:endParaRPr lang="ru-RU" sz="2000" b="1" dirty="0"/>
          </a:p>
          <a:p>
            <a:pPr marL="0" indent="0">
              <a:buFont typeface="Muli"/>
              <a:buNone/>
            </a:pPr>
            <a:endParaRPr lang="ru-RU" sz="2000" b="1" dirty="0"/>
          </a:p>
        </p:txBody>
      </p:sp>
      <p:sp>
        <p:nvSpPr>
          <p:cNvPr id="7" name="Shape 422"/>
          <p:cNvSpPr txBox="1">
            <a:spLocks/>
          </p:cNvSpPr>
          <p:nvPr/>
        </p:nvSpPr>
        <p:spPr>
          <a:xfrm>
            <a:off x="1160339" y="2451553"/>
            <a:ext cx="7163851" cy="8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Призывы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0070C0"/>
                </a:solidFill>
                <a:latin typeface="Merriweather" panose="020B0604020202020204" charset="-52"/>
              </a:rPr>
              <a:t>Вы просто не можете отказаться от такого предложения!</a:t>
            </a:r>
            <a:endParaRPr lang="ru-RU" sz="1400" dirty="0">
              <a:solidFill>
                <a:srgbClr val="0070C0"/>
              </a:solidFill>
              <a:latin typeface="Merriweather" panose="020B0604020202020204" charset="-52"/>
            </a:endParaRPr>
          </a:p>
          <a:p>
            <a:pPr marL="0" indent="0">
              <a:buNone/>
            </a:pPr>
            <a:r>
              <a:rPr lang="ru-RU" sz="1400" dirty="0">
                <a:latin typeface="Merriweather" panose="020B0604020202020204" charset="-52"/>
              </a:rPr>
              <a:t> </a:t>
            </a:r>
          </a:p>
          <a:p>
            <a:pPr marL="0" indent="0">
              <a:buFont typeface="Muli"/>
              <a:buNone/>
            </a:pPr>
            <a:endParaRPr lang="ru-RU" sz="2000" b="1" dirty="0"/>
          </a:p>
          <a:p>
            <a:pPr marL="0" indent="0">
              <a:buFont typeface="Muli"/>
              <a:buNone/>
            </a:pPr>
            <a:endParaRPr lang="ru-RU" sz="2000" b="1" dirty="0"/>
          </a:p>
        </p:txBody>
      </p:sp>
      <p:sp>
        <p:nvSpPr>
          <p:cNvPr id="8" name="Shape 422"/>
          <p:cNvSpPr txBox="1">
            <a:spLocks/>
          </p:cNvSpPr>
          <p:nvPr/>
        </p:nvSpPr>
        <p:spPr>
          <a:xfrm>
            <a:off x="1160339" y="3160500"/>
            <a:ext cx="7163851" cy="8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Штампы</a:t>
            </a:r>
          </a:p>
          <a:p>
            <a:pPr marL="0" indent="0">
              <a:buFont typeface="Muli"/>
              <a:buNone/>
            </a:pPr>
            <a:r>
              <a:rPr lang="ru-RU" sz="1400" b="1" dirty="0">
                <a:solidFill>
                  <a:srgbClr val="C00000"/>
                </a:solidFill>
                <a:latin typeface="Merriweather" panose="020B0604020202020204" charset="-52"/>
              </a:rPr>
              <a:t>Основной принцип деятельности</a:t>
            </a:r>
            <a:r>
              <a:rPr lang="ru-RU" sz="1400" dirty="0">
                <a:latin typeface="Merriweather" panose="020B0604020202020204" charset="-52"/>
              </a:rPr>
              <a:t> ООО «ММ» </a:t>
            </a:r>
            <a:r>
              <a:rPr lang="ru-RU" sz="1400" b="1" dirty="0">
                <a:solidFill>
                  <a:srgbClr val="C00000"/>
                </a:solidFill>
                <a:latin typeface="Merriweather" panose="020B0604020202020204" charset="-52"/>
              </a:rPr>
              <a:t>на сегодняшний день</a:t>
            </a:r>
            <a:r>
              <a:rPr lang="ru-RU" sz="1400" dirty="0">
                <a:latin typeface="Merriweather" panose="020B0604020202020204" charset="-52"/>
              </a:rPr>
              <a:t> ­­– </a:t>
            </a:r>
            <a:r>
              <a:rPr lang="ru-RU" sz="1400" b="1" dirty="0">
                <a:solidFill>
                  <a:srgbClr val="C00000"/>
                </a:solidFill>
                <a:latin typeface="Merriweather" panose="020B0604020202020204" charset="-52"/>
              </a:rPr>
              <a:t>индивидуальный подход к каждому клиенту.</a:t>
            </a:r>
            <a:endParaRPr lang="ru-RU" sz="1400" dirty="0">
              <a:solidFill>
                <a:srgbClr val="C00000"/>
              </a:solidFill>
              <a:latin typeface="Merriweather" panose="020B0604020202020204" charset="-52"/>
            </a:endParaRPr>
          </a:p>
          <a:p>
            <a:pPr marL="0" indent="0">
              <a:buNone/>
            </a:pPr>
            <a:r>
              <a:rPr lang="ru-RU" sz="1400" dirty="0">
                <a:latin typeface="Merriweather" panose="020B0604020202020204" charset="-52"/>
              </a:rPr>
              <a:t> </a:t>
            </a:r>
          </a:p>
          <a:p>
            <a:pPr marL="0" indent="0">
              <a:buFont typeface="Muli"/>
              <a:buNone/>
            </a:pPr>
            <a:endParaRPr lang="ru-RU" sz="2000" b="1" dirty="0"/>
          </a:p>
          <a:p>
            <a:pPr marL="0" indent="0">
              <a:buFont typeface="Muli"/>
              <a:buNone/>
            </a:pPr>
            <a:endParaRPr lang="ru-RU" sz="2000" b="1" dirty="0"/>
          </a:p>
        </p:txBody>
      </p:sp>
      <p:sp>
        <p:nvSpPr>
          <p:cNvPr id="9" name="Shape 422"/>
          <p:cNvSpPr txBox="1">
            <a:spLocks/>
          </p:cNvSpPr>
          <p:nvPr/>
        </p:nvSpPr>
        <p:spPr>
          <a:xfrm>
            <a:off x="1160340" y="4138586"/>
            <a:ext cx="7163851" cy="854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/>
              <a:t>Эпитеты</a:t>
            </a:r>
          </a:p>
          <a:p>
            <a:pPr marL="0" indent="0">
              <a:buNone/>
            </a:pPr>
            <a:r>
              <a:rPr lang="ru-RU" sz="1400" b="1" dirty="0">
                <a:solidFill>
                  <a:srgbClr val="7030A0"/>
                </a:solidFill>
                <a:latin typeface="Merriweather" panose="020B0604020202020204" charset="-52"/>
              </a:rPr>
              <a:t>Широчайший</a:t>
            </a:r>
            <a:r>
              <a:rPr lang="ru-RU" sz="1400" dirty="0">
                <a:solidFill>
                  <a:srgbClr val="7030A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ассортимент компании «ММ»: </a:t>
            </a:r>
            <a:r>
              <a:rPr lang="ru-RU" sz="1400" b="1" dirty="0">
                <a:solidFill>
                  <a:srgbClr val="7030A0"/>
                </a:solidFill>
                <a:latin typeface="Merriweather" panose="020B0604020202020204" charset="-52"/>
              </a:rPr>
              <a:t>изысканные</a:t>
            </a:r>
            <a:r>
              <a:rPr lang="ru-RU" sz="1400" dirty="0">
                <a:solidFill>
                  <a:srgbClr val="7030A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диваны, </a:t>
            </a:r>
            <a:r>
              <a:rPr lang="ru-RU" sz="1400" b="1" dirty="0">
                <a:solidFill>
                  <a:srgbClr val="7030A0"/>
                </a:solidFill>
                <a:latin typeface="Merriweather" panose="020B0604020202020204" charset="-52"/>
              </a:rPr>
              <a:t>элегантные</a:t>
            </a:r>
            <a:r>
              <a:rPr lang="ru-RU" sz="1400" dirty="0">
                <a:solidFill>
                  <a:srgbClr val="7030A0"/>
                </a:solidFill>
                <a:latin typeface="Merriweather" panose="020B0604020202020204" charset="-52"/>
              </a:rPr>
              <a:t> </a:t>
            </a:r>
            <a:r>
              <a:rPr lang="ru-RU" sz="1400" dirty="0">
                <a:latin typeface="Merriweather" panose="020B0604020202020204" charset="-52"/>
              </a:rPr>
              <a:t>стулья.</a:t>
            </a:r>
          </a:p>
          <a:p>
            <a:pPr marL="0" indent="0">
              <a:buNone/>
            </a:pPr>
            <a:r>
              <a:rPr lang="ru-RU" sz="1400" dirty="0">
                <a:latin typeface="Merriweather" panose="020B0604020202020204" charset="-52"/>
              </a:rPr>
              <a:t> </a:t>
            </a:r>
          </a:p>
          <a:p>
            <a:pPr marL="0" indent="0">
              <a:buFont typeface="Muli"/>
              <a:buNone/>
            </a:pPr>
            <a:endParaRPr lang="ru-RU" sz="2000" b="1" dirty="0"/>
          </a:p>
          <a:p>
            <a:pPr marL="0" indent="0">
              <a:buFont typeface="Muli"/>
              <a:buNone/>
            </a:pPr>
            <a:endParaRPr lang="ru-RU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4294967295"/>
          </p:nvPr>
        </p:nvSpPr>
        <p:spPr>
          <a:xfrm>
            <a:off x="50450" y="-81603"/>
            <a:ext cx="6152840" cy="489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000" i="1" dirty="0"/>
              <a:t>В хорошем рассказе, как на военном корабле, не должно быть ничего лишнего (с.) А.П. Чехов</a:t>
            </a:r>
            <a:endParaRPr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  <p:sp>
        <p:nvSpPr>
          <p:cNvPr id="11" name="Shape 422"/>
          <p:cNvSpPr txBox="1">
            <a:spLocks/>
          </p:cNvSpPr>
          <p:nvPr/>
        </p:nvSpPr>
        <p:spPr>
          <a:xfrm>
            <a:off x="-47926" y="2067845"/>
            <a:ext cx="3174796" cy="20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Font typeface="Muli"/>
              <a:buNone/>
            </a:pPr>
            <a:r>
              <a:rPr lang="ru-RU" sz="2000" b="1" dirty="0"/>
              <a:t>Высокий читательский интерес (просмотры, прочтения, переходы)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2" y="1245180"/>
            <a:ext cx="854286" cy="854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00" y="3480965"/>
            <a:ext cx="770207" cy="7702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92" y="2246812"/>
            <a:ext cx="1086807" cy="1086807"/>
          </a:xfrm>
          <a:prstGeom prst="rect">
            <a:avLst/>
          </a:prstGeom>
        </p:spPr>
      </p:pic>
      <p:sp>
        <p:nvSpPr>
          <p:cNvPr id="15" name="Shape 422"/>
          <p:cNvSpPr txBox="1">
            <a:spLocks/>
          </p:cNvSpPr>
          <p:nvPr/>
        </p:nvSpPr>
        <p:spPr>
          <a:xfrm>
            <a:off x="3984795" y="1085076"/>
            <a:ext cx="3174796" cy="20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Font typeface="Muli"/>
              <a:buNone/>
            </a:pPr>
            <a:r>
              <a:rPr lang="ru-RU" sz="2000" b="1" dirty="0"/>
              <a:t>1. Полезный / выгодный заголовок</a:t>
            </a:r>
          </a:p>
        </p:txBody>
      </p:sp>
      <p:sp>
        <p:nvSpPr>
          <p:cNvPr id="16" name="Shape 422"/>
          <p:cNvSpPr txBox="1">
            <a:spLocks/>
          </p:cNvSpPr>
          <p:nvPr/>
        </p:nvSpPr>
        <p:spPr>
          <a:xfrm>
            <a:off x="3984795" y="2099466"/>
            <a:ext cx="3633593" cy="20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Font typeface="Muli"/>
              <a:buNone/>
            </a:pPr>
            <a:r>
              <a:rPr lang="ru-RU" sz="2000" b="1" dirty="0"/>
              <a:t>2. Разговор на стороне читателя (оболочка-выгода) с приятным и понятным оформлением</a:t>
            </a:r>
          </a:p>
        </p:txBody>
      </p:sp>
      <p:sp>
        <p:nvSpPr>
          <p:cNvPr id="17" name="Shape 422"/>
          <p:cNvSpPr txBox="1">
            <a:spLocks/>
          </p:cNvSpPr>
          <p:nvPr/>
        </p:nvSpPr>
        <p:spPr>
          <a:xfrm>
            <a:off x="3708711" y="3676288"/>
            <a:ext cx="3613804" cy="20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 algn="ctr">
              <a:buFont typeface="Muli"/>
              <a:buNone/>
            </a:pPr>
            <a:r>
              <a:rPr lang="ru-RU" sz="2000" b="1" dirty="0"/>
              <a:t>3. Реальные фото / видео / </a:t>
            </a:r>
            <a:r>
              <a:rPr lang="ru-RU" sz="2000" b="1" dirty="0" err="1"/>
              <a:t>инфографика</a:t>
            </a:r>
            <a:r>
              <a:rPr lang="ru-RU" sz="2000" b="1" dirty="0"/>
              <a:t> + правильные гиперссылки</a:t>
            </a:r>
          </a:p>
        </p:txBody>
      </p:sp>
    </p:spTree>
    <p:extLst>
      <p:ext uri="{BB962C8B-B14F-4D97-AF65-F5344CB8AC3E}">
        <p14:creationId xmlns:p14="http://schemas.microsoft.com/office/powerpoint/2010/main" val="40117936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ctrTitle" idx="4294967295"/>
          </p:nvPr>
        </p:nvSpPr>
        <p:spPr>
          <a:xfrm>
            <a:off x="925724" y="592750"/>
            <a:ext cx="587741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/>
              <a:t>Спасибо за внимание</a:t>
            </a:r>
            <a:r>
              <a:rPr lang="en" sz="4000" b="1" dirty="0"/>
              <a:t>!</a:t>
            </a:r>
            <a:endParaRPr sz="4000" b="1" dirty="0"/>
          </a:p>
        </p:txBody>
      </p:sp>
      <p:sp>
        <p:nvSpPr>
          <p:cNvPr id="462" name="Shape 462"/>
          <p:cNvSpPr txBox="1">
            <a:spLocks noGrp="1"/>
          </p:cNvSpPr>
          <p:nvPr>
            <p:ph type="subTitle" idx="4294967295"/>
          </p:nvPr>
        </p:nvSpPr>
        <p:spPr>
          <a:xfrm>
            <a:off x="925725" y="3425679"/>
            <a:ext cx="54210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/>
              <a:t>Подписывайтесь на наши </a:t>
            </a:r>
            <a:r>
              <a:rPr lang="ru-RU" sz="2800" dirty="0" err="1"/>
              <a:t>соцсети</a:t>
            </a:r>
            <a:r>
              <a:rPr lang="ru-RU" sz="2800" dirty="0"/>
              <a:t>: </a:t>
            </a:r>
            <a:r>
              <a:rPr lang="en-US" sz="2800" dirty="0" err="1"/>
              <a:t>allwritestudio</a:t>
            </a:r>
            <a:r>
              <a:rPr lang="en-US" sz="2800" dirty="0"/>
              <a:t> </a:t>
            </a:r>
            <a:endParaRPr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132" y="4008224"/>
            <a:ext cx="1136196" cy="512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" y="4931454"/>
            <a:ext cx="816957" cy="1527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162" y="197510"/>
            <a:ext cx="3648700" cy="344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ru-RU" sz="4400" b="1" dirty="0"/>
              <a:t>ДА!</a:t>
            </a:r>
          </a:p>
          <a:p>
            <a:endParaRPr lang="ru-RU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Пользе в заголовке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Нешаблонному оформлению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Пользе для читателя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Четкому УТП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387885" y="-58522"/>
            <a:ext cx="3773696" cy="344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algn="ctr"/>
            <a:r>
              <a:rPr lang="ru-RU" sz="4400" b="1" dirty="0"/>
              <a:t>НЕТ!</a:t>
            </a:r>
          </a:p>
          <a:p>
            <a:endParaRPr lang="ru-RU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Навязчивым призывам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Надоевшим решениям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Давлению на читателя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100" b="1" dirty="0"/>
              <a:t>Навязчивой рекламе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6402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1631447" y="2117656"/>
            <a:ext cx="5637704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7200" i="0" dirty="0"/>
              <a:t>Как писать? </a:t>
            </a:r>
            <a:endParaRPr sz="7200" i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ая выноска 17"/>
          <p:cNvSpPr/>
          <p:nvPr/>
        </p:nvSpPr>
        <p:spPr>
          <a:xfrm>
            <a:off x="2289656" y="4536319"/>
            <a:ext cx="4879239" cy="571156"/>
          </a:xfrm>
          <a:prstGeom prst="wedgeRectCallout">
            <a:avLst>
              <a:gd name="adj1" fmla="val -66880"/>
              <a:gd name="adj2" fmla="val -230803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289656" y="3824638"/>
            <a:ext cx="4879239" cy="571156"/>
          </a:xfrm>
          <a:prstGeom prst="wedgeRectCallout">
            <a:avLst>
              <a:gd name="adj1" fmla="val -68768"/>
              <a:gd name="adj2" fmla="val -245546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289656" y="3137462"/>
            <a:ext cx="4874711" cy="616913"/>
          </a:xfrm>
          <a:prstGeom prst="wedgeRectCallout">
            <a:avLst>
              <a:gd name="adj1" fmla="val -69517"/>
              <a:gd name="adj2" fmla="val -394744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891850" y="1495161"/>
            <a:ext cx="5281574" cy="1588757"/>
          </a:xfrm>
          <a:prstGeom prst="wedgeRectCallout">
            <a:avLst>
              <a:gd name="adj1" fmla="val -59279"/>
              <a:gd name="adj2" fmla="val -12102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7" name="Shape 387"/>
          <p:cNvSpPr txBox="1">
            <a:spLocks noGrp="1"/>
          </p:cNvSpPr>
          <p:nvPr>
            <p:ph type="subTitle" idx="4294967295"/>
          </p:nvPr>
        </p:nvSpPr>
        <p:spPr>
          <a:xfrm>
            <a:off x="3545767" y="-208847"/>
            <a:ext cx="3924923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3200" b="1" dirty="0"/>
              <a:t>Структура текста </a:t>
            </a:r>
            <a:endParaRPr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2" y="39047"/>
            <a:ext cx="674764" cy="51044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82" y="3887281"/>
            <a:ext cx="4630385" cy="4558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67" y="4586002"/>
            <a:ext cx="4381416" cy="430859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2200628" y="703261"/>
            <a:ext cx="4879239" cy="738356"/>
          </a:xfrm>
          <a:prstGeom prst="wedgeRectCallout">
            <a:avLst>
              <a:gd name="adj1" fmla="val -66430"/>
              <a:gd name="adj2" fmla="val -133295"/>
            </a:avLst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0" y="758021"/>
            <a:ext cx="4634253" cy="624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62" y="1510063"/>
            <a:ext cx="5162550" cy="1543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29" y="3169604"/>
            <a:ext cx="4711564" cy="4627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261328" y="197279"/>
            <a:ext cx="3373822" cy="7607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ru-RU" sz="2800" b="1" u="sng" dirty="0"/>
              <a:t>Вариант 1</a:t>
            </a:r>
            <a:endParaRPr lang="ru-RU" sz="2000" b="1" u="sng" dirty="0"/>
          </a:p>
          <a:p>
            <a:pPr marL="127000" indent="0" algn="ctr">
              <a:buNone/>
            </a:pPr>
            <a:endParaRPr lang="ru-RU" sz="2400" b="1" dirty="0">
              <a:latin typeface="Merriweather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sp>
        <p:nvSpPr>
          <p:cNvPr id="8" name="Shape 292"/>
          <p:cNvSpPr txBox="1">
            <a:spLocks/>
          </p:cNvSpPr>
          <p:nvPr/>
        </p:nvSpPr>
        <p:spPr>
          <a:xfrm>
            <a:off x="3822319" y="197279"/>
            <a:ext cx="3376976" cy="5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buNone/>
            </a:pPr>
            <a:r>
              <a:rPr lang="ru-RU" sz="2800" b="1" u="sng" dirty="0"/>
              <a:t>Вариант 2</a:t>
            </a:r>
          </a:p>
          <a:p>
            <a:endParaRPr lang="ru-RU" sz="1050" dirty="0"/>
          </a:p>
          <a:p>
            <a:endParaRPr lang="ru-RU" sz="10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" y="743635"/>
            <a:ext cx="3543334" cy="28160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319" y="743634"/>
            <a:ext cx="3543335" cy="28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3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09902" y="3222472"/>
            <a:ext cx="7643124" cy="18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ru-RU" dirty="0"/>
          </a:p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  <a:p>
            <a:pPr algn="r"/>
            <a:r>
              <a:rPr lang="en-US" sz="1050" dirty="0"/>
              <a:t>                          </a:t>
            </a:r>
            <a:r>
              <a:rPr lang="ru-RU" sz="1200" i="1" dirty="0"/>
              <a:t>* В десятке самых просматриваемых в разделе «Новости компаний» по статистике рекламного отдела портала (топ-95 с 18.05.2017 по 25.08.2017)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757" y="410745"/>
            <a:ext cx="4545304" cy="12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sz="1400" b="0" i="0" u="none" strike="noStrike" cap="none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ru-RU" sz="3600" b="1" dirty="0"/>
              <a:t>Заголовки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4" y="471147"/>
            <a:ext cx="5370572" cy="411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0" y="838733"/>
            <a:ext cx="3520499" cy="2285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 algn="ctr">
              <a:buNone/>
            </a:pPr>
            <a:r>
              <a:rPr lang="ru-RU" sz="2800" u="sng" dirty="0"/>
              <a:t>Неинформативный </a:t>
            </a:r>
            <a:endParaRPr lang="ru-RU" sz="2000" u="sng" dirty="0"/>
          </a:p>
          <a:p>
            <a:pPr marL="127000" indent="0" algn="ctr">
              <a:buNone/>
            </a:pPr>
            <a:endParaRPr lang="ru-RU" sz="2400" b="1" dirty="0">
              <a:latin typeface="Merriweather" charset="-52"/>
            </a:endParaRPr>
          </a:p>
          <a:p>
            <a:pPr marL="127000" indent="0" algn="ctr">
              <a:buNone/>
            </a:pPr>
            <a:r>
              <a:rPr lang="ru-RU" sz="2400" b="1" dirty="0">
                <a:latin typeface="Merriweather" charset="-52"/>
              </a:rPr>
              <a:t>В своем доме и стены помогают</a:t>
            </a:r>
            <a:r>
              <a:rPr lang="ru-RU" sz="24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" y="4915346"/>
            <a:ext cx="962807" cy="180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10" y="3433426"/>
            <a:ext cx="6489083" cy="1331094"/>
          </a:xfrm>
          <a:prstGeom prst="rect">
            <a:avLst/>
          </a:prstGeom>
        </p:spPr>
      </p:pic>
      <p:sp>
        <p:nvSpPr>
          <p:cNvPr id="8" name="Shape 292"/>
          <p:cNvSpPr txBox="1">
            <a:spLocks/>
          </p:cNvSpPr>
          <p:nvPr/>
        </p:nvSpPr>
        <p:spPr>
          <a:xfrm>
            <a:off x="3550394" y="838733"/>
            <a:ext cx="3376976" cy="228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0" indent="0" algn="ctr">
              <a:buNone/>
            </a:pPr>
            <a:r>
              <a:rPr lang="ru-RU" sz="2800" u="sng" dirty="0"/>
              <a:t>Информативный</a:t>
            </a:r>
            <a:endParaRPr lang="ru-RU" u="sng" dirty="0"/>
          </a:p>
          <a:p>
            <a:endParaRPr lang="ru-RU" sz="1050" dirty="0"/>
          </a:p>
          <a:p>
            <a:pPr marL="127000" indent="0" algn="ctr">
              <a:buNone/>
            </a:pPr>
            <a:r>
              <a:rPr lang="ru-RU" sz="2400" b="1" dirty="0"/>
              <a:t>Новая программа кредитования на жилье в Минске: на 10 лет под 10%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66401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538</Words>
  <Application>Microsoft Macintosh PowerPoint</Application>
  <PresentationFormat>Экран (16:9)</PresentationFormat>
  <Paragraphs>154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Muli</vt:lpstr>
      <vt:lpstr>Arvo</vt:lpstr>
      <vt:lpstr>Wingdings</vt:lpstr>
      <vt:lpstr>Merriweather</vt:lpstr>
      <vt:lpstr>Titania template</vt:lpstr>
      <vt:lpstr>Какая статья (не) сработает</vt:lpstr>
      <vt:lpstr>Что есть хороший текст?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статья (не) сработает на TUT.BY</dc:title>
  <dc:creator>Allwrite Kate</dc:creator>
  <cp:lastModifiedBy>Юрий Сергеенко .</cp:lastModifiedBy>
  <cp:revision>26</cp:revision>
  <dcterms:modified xsi:type="dcterms:W3CDTF">2024-02-28T20:47:48Z</dcterms:modified>
</cp:coreProperties>
</file>